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gle.github.io/eng-practices/review/reviewer/looking-for.html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gle.github.io/eng-practices/review/reviewer/looking-for.htm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gle.github.io/eng-practices/review/reviewer/looking-for.html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lideshare.net/FranoisCamus/code-quality-24626716" TargetMode="External"/><Relationship Id="rId3" Type="http://schemas.openxmlformats.org/officeDocument/2006/relationships/hyperlink" Target="https://codingsight.com/effective-code-review-uprooting-source-code-defects/" TargetMode="External"/><Relationship Id="rId4" Type="http://schemas.openxmlformats.org/officeDocument/2006/relationships/hyperlink" Target="https://www.codegrip.tech/productivity/what-is-code-quality-how-to-measure-and-improve-it/" TargetMode="External"/><Relationship Id="rId9" Type="http://schemas.openxmlformats.org/officeDocument/2006/relationships/hyperlink" Target="https://www.codeproject.com/Articles/1083348/Csharp-Bad-Practices-Learn-How-to-Make-Good-Code-b" TargetMode="External"/><Relationship Id="rId5" Type="http://schemas.openxmlformats.org/officeDocument/2006/relationships/hyperlink" Target="https://codingsans.com/blog/code-quality" TargetMode="External"/><Relationship Id="rId6" Type="http://schemas.openxmlformats.org/officeDocument/2006/relationships/hyperlink" Target="https://simpleprogrammer.com/5-tips-code-quality/" TargetMode="External"/><Relationship Id="rId7" Type="http://schemas.openxmlformats.org/officeDocument/2006/relationships/hyperlink" Target="https://stackoverflow.blog/2019/09/30/how-to-make-good-code-reviews-better/" TargetMode="External"/><Relationship Id="rId8" Type="http://schemas.openxmlformats.org/officeDocument/2006/relationships/hyperlink" Target="https://google.github.io/eng-practices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56bc5977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56bc5977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46e26aa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46e26aa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56bc5977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56bc5977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56bc5977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56bc5977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Functionality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Consistency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Documentation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Thoughts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https://google.github.io/eng-practices/review/reviewer/looking-for.html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56bc5977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56bc5977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Consistency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Thoughts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https://google.github.io/eng-practices/review/reviewer/looking-for.html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56bc5977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56bc5977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Consistency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Thoughts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https://google.github.io/eng-practices/review/reviewer/looking-for.html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https://www.slideshare.net/FranoisCamus/code-quality-24626716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https://codingsight.com/effective-code-review-uprooting-source-code-defects/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https://www.codegrip.tech/productivity/what-is-code-quality-how-to-measure-and-improve-it/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https://codingsans.com/blog/code-quality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https://simpleprogrammer.com/5-tips-code-quality/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REVIEWS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https://stackoverflow.blog/2019/09/30/how-to-make-good-code-reviews-better/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https://google.github.io/eng-practices/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Sample Inspiration: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9"/>
              </a:rPr>
              <a:t>https://www.codeproject.com/Articles/1083348/Csharp-Bad-Practices-Learn-How-to-Make-Good-Code-b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56bc5977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56bc597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56bc5977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56bc597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683ead3f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683ead3f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What: Subjective - Varies by language, developer, team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Definition: Smells are certain structures in the code that indicate violation of fundamental design principles and negatively impact design quality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683ead3f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683ead3f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Single-Responsibility Principle (SRP)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class should have one and only one reason to change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Open-Closed Principle (OCP)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Software Entities should be open for extension but close for modification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should not need to modify the code you have already written to accommodate new functionality, but simple add what you now need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Liskov Substitution Principle (LSP)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Functions that use pointers or references to base classes must be able to use objects of derived classes without knowing it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Derived classes must be substitutable for their base classes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Interface Segregation Principle (ISP)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Many client-specific interfaces are better than one general-purpose interface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Make fine grained interfaces that are client specific.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Dependency Inversion Principle (DIP)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Abstractions should not depend on details. Details should depend on abstraction. High-level modules should not depend on low-level modules. Both should depend on abstractions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Depend on abstractions, not on concretions.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17.jpg"/><Relationship Id="rId6" Type="http://schemas.openxmlformats.org/officeDocument/2006/relationships/image" Target="../media/image12.jpg"/><Relationship Id="rId7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Quality and Code Reviews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Steven Yeh - 07/29/2021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Testing</a:t>
            </a:r>
            <a:endParaRPr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1297500" y="1567550"/>
            <a:ext cx="5609700" cy="22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Types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Unit Testing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Integration Testing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Visual Testing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End to End Testing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Performance Testing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Acceptance Testing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Measuring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Statement Coverage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Branch Coverage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Function Coverage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GB">
                <a:solidFill>
                  <a:srgbClr val="FFFFFF"/>
                </a:solidFill>
              </a:rPr>
              <a:t>Lines </a:t>
            </a:r>
            <a:r>
              <a:rPr lang="en-GB"/>
              <a:t>Coverage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152" y="153700"/>
            <a:ext cx="2019775" cy="141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825" y="1797950"/>
            <a:ext cx="2512250" cy="30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Improve</a:t>
            </a:r>
            <a:endParaRPr/>
          </a:p>
        </p:txBody>
      </p:sp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1297500" y="1011750"/>
            <a:ext cx="7038900" cy="17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Coding Standards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Analyze Code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Code Reviews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Refactor Legacy Code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97" name="Google Shape;297;p27"/>
          <p:cNvGrpSpPr/>
          <p:nvPr/>
        </p:nvGrpSpPr>
        <p:grpSpPr>
          <a:xfrm>
            <a:off x="1276450" y="2910905"/>
            <a:ext cx="2080082" cy="2043771"/>
            <a:chOff x="1291075" y="2784155"/>
            <a:chExt cx="2080082" cy="2043771"/>
          </a:xfrm>
        </p:grpSpPr>
        <p:sp>
          <p:nvSpPr>
            <p:cNvPr id="298" name="Google Shape;298;p27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99" name="Google Shape;299;p27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0" name="Google Shape;300;p27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1" name="Google Shape;301;p27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2" name="Google Shape;302;p27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3" name="Google Shape;303;p27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4" name="Google Shape;304;p27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5" name="Google Shape;305;p27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6" name="Google Shape;306;p27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7" name="Google Shape;307;p27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8" name="Google Shape;308;p27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09" name="Google Shape;309;p27"/>
            <p:cNvCxnSpPr>
              <a:stCxn id="310" idx="7"/>
              <a:endCxn id="311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7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7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7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7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27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27"/>
            <p:cNvCxnSpPr>
              <a:stCxn id="304" idx="3"/>
              <a:endCxn id="311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7"/>
            <p:cNvCxnSpPr>
              <a:stCxn id="310" idx="3"/>
              <a:endCxn id="319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7"/>
            <p:cNvCxnSpPr>
              <a:stCxn id="319" idx="5"/>
              <a:endCxn id="321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27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19" name="Google Shape;319;p27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27"/>
          <p:cNvGrpSpPr/>
          <p:nvPr/>
        </p:nvGrpSpPr>
        <p:grpSpPr>
          <a:xfrm>
            <a:off x="3722925" y="2910905"/>
            <a:ext cx="2121833" cy="2057296"/>
            <a:chOff x="3737550" y="2784155"/>
            <a:chExt cx="2121833" cy="2057296"/>
          </a:xfrm>
        </p:grpSpPr>
        <p:grpSp>
          <p:nvGrpSpPr>
            <p:cNvPr id="324" name="Google Shape;324;p27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25" name="Google Shape;325;p27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26" name="Google Shape;326;p27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27" name="Google Shape;327;p27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28" name="Google Shape;328;p27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29" name="Google Shape;329;p27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0" name="Google Shape;330;p27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1" name="Google Shape;331;p27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2" name="Google Shape;332;p27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3" name="Google Shape;333;p27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4" name="Google Shape;334;p27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5" name="Google Shape;335;p27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36" name="Google Shape;336;p27"/>
              <p:cNvCxnSpPr>
                <a:stCxn id="337" idx="6"/>
                <a:endCxn id="338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27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27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27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27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27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27"/>
              <p:cNvCxnSpPr>
                <a:stCxn id="332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27"/>
              <p:cNvCxnSpPr>
                <a:stCxn id="337" idx="3"/>
                <a:endCxn id="346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27"/>
              <p:cNvCxnSpPr>
                <a:stCxn id="346" idx="2"/>
                <a:endCxn id="348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27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6" name="Google Shape;346;p27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7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" name="Google Shape;348;p27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7"/>
          <p:cNvGrpSpPr/>
          <p:nvPr/>
        </p:nvGrpSpPr>
        <p:grpSpPr>
          <a:xfrm>
            <a:off x="6029279" y="2910905"/>
            <a:ext cx="2079978" cy="2036296"/>
            <a:chOff x="6043904" y="2784155"/>
            <a:chExt cx="2079978" cy="2036296"/>
          </a:xfrm>
        </p:grpSpPr>
        <p:sp>
          <p:nvSpPr>
            <p:cNvPr id="351" name="Google Shape;351;p27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7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7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7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7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7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7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7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7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7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1" name="Google Shape;361;p27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2" name="Google Shape;362;p27"/>
            <p:cNvCxnSpPr>
              <a:stCxn id="363" idx="7"/>
              <a:endCxn id="364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4" name="Google Shape;364;p27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5" name="Google Shape;365;p27"/>
            <p:cNvCxnSpPr>
              <a:stCxn id="366" idx="3"/>
              <a:endCxn id="367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7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7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7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27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7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27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7"/>
            <p:cNvCxnSpPr>
              <a:stCxn id="366" idx="7"/>
              <a:endCxn id="363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27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63" name="Google Shape;363;p27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6" name="Google Shape;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725" y="852250"/>
            <a:ext cx="5007051" cy="17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Final Notes</a:t>
            </a:r>
            <a:endParaRPr/>
          </a:p>
        </p:txBody>
      </p:sp>
      <p:sp>
        <p:nvSpPr>
          <p:cNvPr id="382" name="Google Shape;382;p28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“Any fool can write code that a computer can understand. Good programmers write code that humans can understand” - Martin Fowler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“When you feel the need to write a comment, first try to refactor the code so that any comment becomes superfluous” - Martin Fowler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383" name="Google Shape;383;p28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Reviews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Lifecycle</a:t>
            </a:r>
            <a:endParaRPr/>
          </a:p>
        </p:txBody>
      </p:sp>
      <p:sp>
        <p:nvSpPr>
          <p:cNvPr id="394" name="Google Shape;394;p30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0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30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 team get a feature </a:t>
            </a: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request, priorities it for a team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0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30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0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 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brings request to team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0"/>
          <p:cNvSpPr txBox="1"/>
          <p:nvPr/>
        </p:nvSpPr>
        <p:spPr>
          <a:xfrm>
            <a:off x="349428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 is designed, we decide “h</a:t>
            </a: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ow”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4575299" y="19253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0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0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 Review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Product/UX Review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0"/>
          <p:cNvSpPr txBox="1"/>
          <p:nvPr/>
        </p:nvSpPr>
        <p:spPr>
          <a:xfrm>
            <a:off x="5648363" y="1900925"/>
            <a:ext cx="639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Release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0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Release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0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 is shipped to production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0"/>
          <p:cNvSpPr txBox="1"/>
          <p:nvPr/>
        </p:nvSpPr>
        <p:spPr>
          <a:xfrm>
            <a:off x="6768342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Launch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Launch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0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 is enabled for customers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2" name="Google Shape;412;p30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0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4" name="Google Shape;414;p30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15" name="Google Shape;415;p30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30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18" name="Google Shape;418;p30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0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21" name="Google Shape;421;p30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30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24" name="Google Shape;424;p30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0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27" name="Google Shape;427;p30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0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9" name="Google Shape;429;p30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/>
          <p:nvPr>
            <p:ph type="ctrTitle"/>
          </p:nvPr>
        </p:nvSpPr>
        <p:spPr>
          <a:xfrm>
            <a:off x="3542025" y="76775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Design</a:t>
            </a:r>
            <a:endParaRPr/>
          </a:p>
        </p:txBody>
      </p:sp>
      <p:pic>
        <p:nvPicPr>
          <p:cNvPr descr="Alt: In ordering #5, self-driving cars will happily drive you around, but if you tell them to drive to a car dealership, they just lock the doors and politely ask how long humans take to starve to death.. Transcript: [[Young person 1 and person 2 are in front of person 1's science project]]&#10;Person 1: My science project is a baking soda and vinegar volcano!&#10;&#10;Person 2: Why do people make these? It isn't really a science project. It doesn't teach anything about-&#10;&lt;&lt;FOOM&gt;&gt; &#10;[[The miniature volcano begins to erupt.  A third person walks into the frame.]]&#10;&#10;Person 1: See how the baking soda and vinegar mix with mud and ice to form deadly flowing lahars?&#10;&#10;[[Closeup of the side of the miniature volcano]]&#10;Person 1: You can see the tiny cars trying to flee.&#10;-&#10;Whoops! Too slow.&#10;&#10;Person 2: Um. This is a bit grim.&#10;Person 1: Learning!&#10;&#10;&lt;&lt;RUMBLE&gt;&gt;&#10;&#10;Person 1: And now we're learning that this volcano is an offshoot of a vinegar hotspot rising from deep within the earth.&#10;- &#10;annnd...&#10;&#10;&lt;&lt;BOOM&gt;&gt;&#10;[[Person 1 looks to the window]]&#10;&#10;Person 1: The baking soda supervolcano erupts, injecting clouds of salt into the stratosphere&#10;[[Person 3 peers outside the window]]&#10;Person 3: Why is it getting dark outside?&#10;Person 1: Learning is fun!&#10;&#10;Person 1: Sunlight dims. The earth cools. Summer frosts form. Crops die. We check the markets. Grain prices are rising.&#10;[[She holds a chart indicating grain prices rising]]&#10;Person 3: I want to stop learning now.&#10;Person 1: Soon, we all will.&#10;&#10;{{Title text: Sure, it may not meet science fair standards, but I want credit for getting my baking soda and vinegar mountain added to the Decade Volcanoes list.}}" id="435" name="Google Shape;4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863" y="1364575"/>
            <a:ext cx="3953875" cy="36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"/>
          <p:cNvSpPr txBox="1"/>
          <p:nvPr>
            <p:ph idx="1" type="body"/>
          </p:nvPr>
        </p:nvSpPr>
        <p:spPr>
          <a:xfrm>
            <a:off x="1245150" y="15610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Opens Pull Request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Meaningful body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Should self-review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Context comments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Callouts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Reviewer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Comments on Pull Request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Discussion</a:t>
            </a:r>
            <a:endParaRPr/>
          </a:p>
        </p:txBody>
      </p:sp>
      <p:sp>
        <p:nvSpPr>
          <p:cNvPr id="441" name="Google Shape;44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makes up a good Code Review</a:t>
            </a:r>
            <a:endParaRPr/>
          </a:p>
        </p:txBody>
      </p:sp>
      <p:pic>
        <p:nvPicPr>
          <p:cNvPr id="442" name="Google Shape;4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751" y="1724175"/>
            <a:ext cx="4582550" cy="25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Code Review</a:t>
            </a:r>
            <a:endParaRPr/>
          </a:p>
        </p:txBody>
      </p:sp>
      <p:sp>
        <p:nvSpPr>
          <p:cNvPr id="448" name="Google Shape;448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Mentoring,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More ideas, better code</a:t>
            </a:r>
            <a:endParaRPr/>
          </a:p>
        </p:txBody>
      </p:sp>
      <p:pic>
        <p:nvPicPr>
          <p:cNvPr id="449" name="Google Shape;4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178" y="582412"/>
            <a:ext cx="2388225" cy="397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Comments</a:t>
            </a:r>
            <a:endParaRPr/>
          </a:p>
        </p:txBody>
      </p:sp>
      <p:sp>
        <p:nvSpPr>
          <p:cNvPr id="455" name="Google Shape;455;p34"/>
          <p:cNvSpPr txBox="1"/>
          <p:nvPr>
            <p:ph idx="1" type="body"/>
          </p:nvPr>
        </p:nvSpPr>
        <p:spPr>
          <a:xfrm>
            <a:off x="1297500" y="1567550"/>
            <a:ext cx="2550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Top-of-File Comments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Class-Level Comments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Function-Level Comments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Line Comments</a:t>
            </a:r>
            <a:endParaRPr/>
          </a:p>
        </p:txBody>
      </p:sp>
      <p:pic>
        <p:nvPicPr>
          <p:cNvPr id="456" name="Google Shape;4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650" y="806325"/>
            <a:ext cx="213990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to Code Review</a:t>
            </a:r>
            <a:endParaRPr/>
          </a:p>
        </p:txBody>
      </p:sp>
      <p:sp>
        <p:nvSpPr>
          <p:cNvPr id="462" name="Google Shape;462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EVERYTHING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Functionality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Complexity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Naming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Comments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Style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Consistency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Documentation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Context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Thoughts</a:t>
            </a:r>
            <a:endParaRPr/>
          </a:p>
        </p:txBody>
      </p:sp>
      <p:pic>
        <p:nvPicPr>
          <p:cNvPr id="463" name="Google Shape;4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202" y="1717650"/>
            <a:ext cx="4322548" cy="26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432200" y="1678350"/>
            <a:ext cx="6769500" cy="3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Quality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Quality Code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do we measure it?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“Smells”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Stepping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through examples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Reviews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to do when asking for code reviews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to look for in other developers code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Conversational Reviews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to ask for feedback constructively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to address feedback efficiently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ode Discussions</a:t>
            </a:r>
            <a:endParaRPr/>
          </a:p>
        </p:txBody>
      </p:sp>
      <p:sp>
        <p:nvSpPr>
          <p:cNvPr id="469" name="Google Shape;469;p36"/>
          <p:cNvSpPr txBox="1"/>
          <p:nvPr>
            <p:ph idx="1" type="body"/>
          </p:nvPr>
        </p:nvSpPr>
        <p:spPr>
          <a:xfrm>
            <a:off x="1297500" y="1567550"/>
            <a:ext cx="70389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Design Sessions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Pair Programming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Don’t Argue, Discuss -  Strong Opinions held </a:t>
            </a:r>
            <a:r>
              <a:rPr lang="en-GB"/>
              <a:t>loosely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Take Notes</a:t>
            </a:r>
            <a:endParaRPr/>
          </a:p>
        </p:txBody>
      </p:sp>
      <p:pic>
        <p:nvPicPr>
          <p:cNvPr id="470" name="Google Shape;4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650" y="3050425"/>
            <a:ext cx="4886699" cy="1829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476" name="Google Shape;476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77" name="Google Shape;477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5" name="Google Shape;485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88" name="Google Shape;488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2" name="Google Shape;492;p3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95" name="Google Shape;495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9" name="Google Shape;499;p3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0" name="Google Shape;500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502" name="Google Shape;502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507" name="Google Shape;507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8" name="Google Shape;508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09" name="Google Shape;509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1" name="Google Shape;511;p3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2" name="Google Shape;512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13" name="Google Shape;513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1" name="Google Shape;521;p37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Quality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Quality Code</a:t>
            </a:r>
            <a:endParaRPr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 Core Tenets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Reliability - Probability of failure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Maintainability - Easy to understand, easy to modify, enhance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Testability - How well testing efforts are supported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Reusability - Can it be used again, loosely coupled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Portability - Can it run in multiple environments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These line up with our outcomes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1297500" y="393750"/>
            <a:ext cx="4212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Quality Code Important</a:t>
            </a:r>
            <a:endParaRPr/>
          </a:p>
        </p:txBody>
      </p:sp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1297500" y="1567550"/>
            <a:ext cx="4035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Hardest to Unwrite Code - Code in Production is harder to apply fixes 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We don’t know what changes will be needed in the future or who will be making the changes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Always cheaper to “fix it now” than “fix it later”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674" y="340288"/>
            <a:ext cx="2921775" cy="44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Measuring</a:t>
            </a:r>
            <a:r>
              <a:rPr lang="en-GB"/>
              <a:t> Code Quality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348775"/>
            <a:ext cx="5991000" cy="3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Defect Metrics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lphaLcPeriod"/>
            </a:pPr>
            <a:r>
              <a:rPr lang="en-GB">
                <a:solidFill>
                  <a:srgbClr val="FFFFFF"/>
                </a:solidFill>
              </a:rPr>
              <a:t>Defect source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lphaLcPeriod"/>
            </a:pPr>
            <a:r>
              <a:rPr lang="en-GB">
                <a:solidFill>
                  <a:srgbClr val="FFFFFF"/>
                </a:solidFill>
              </a:rPr>
              <a:t>Open defects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lphaLcPeriod"/>
            </a:pPr>
            <a:r>
              <a:rPr lang="en-GB">
                <a:solidFill>
                  <a:srgbClr val="FFFFFF"/>
                </a:solidFill>
              </a:rPr>
              <a:t>MTTR - Time to </a:t>
            </a:r>
            <a:r>
              <a:rPr lang="en-GB">
                <a:solidFill>
                  <a:srgbClr val="FFFFFF"/>
                </a:solidFill>
              </a:rPr>
              <a:t>identify</a:t>
            </a:r>
            <a:r>
              <a:rPr lang="en-GB">
                <a:solidFill>
                  <a:srgbClr val="FFFFFF"/>
                </a:solidFill>
              </a:rPr>
              <a:t> and fix defects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lphaLcPeriod"/>
            </a:pPr>
            <a:r>
              <a:rPr lang="en-GB">
                <a:solidFill>
                  <a:srgbClr val="FFFFFF"/>
                </a:solidFill>
              </a:rPr>
              <a:t>Defect Density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Complexity</a:t>
            </a:r>
            <a:r>
              <a:rPr lang="en-GB">
                <a:solidFill>
                  <a:srgbClr val="FFFFFF"/>
                </a:solidFill>
              </a:rPr>
              <a:t> Metrics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lphaLcPeriod"/>
            </a:pPr>
            <a:r>
              <a:rPr lang="en-GB">
                <a:solidFill>
                  <a:srgbClr val="FFFFFF"/>
                </a:solidFill>
              </a:rPr>
              <a:t>Program vocabulate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lphaLcPeriod"/>
            </a:pPr>
            <a:r>
              <a:rPr lang="en-GB">
                <a:solidFill>
                  <a:srgbClr val="FFFFFF"/>
                </a:solidFill>
              </a:rPr>
              <a:t>Program Length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lphaLcPeriod"/>
            </a:pPr>
            <a:r>
              <a:rPr lang="en-GB">
                <a:solidFill>
                  <a:srgbClr val="FFFFFF"/>
                </a:solidFill>
              </a:rPr>
              <a:t>Volume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lphaLcPeriod"/>
            </a:pPr>
            <a:r>
              <a:rPr lang="en-GB">
                <a:solidFill>
                  <a:srgbClr val="FFFFFF"/>
                </a:solidFill>
              </a:rPr>
              <a:t>Difficulty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lphaLcPeriod"/>
            </a:pPr>
            <a:r>
              <a:rPr lang="en-GB">
                <a:solidFill>
                  <a:srgbClr val="FFFFFF"/>
                </a:solidFill>
              </a:rPr>
              <a:t>Effort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415" y="92625"/>
            <a:ext cx="1596584" cy="257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Smells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What: Subjective - Varies by language, developer, team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Definition: Smells are certain structures in the code that indicate violation of fundamental design principles and negatively impact design quality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960925" y="10873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164" y="2500650"/>
            <a:ext cx="6191676" cy="217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393750"/>
            <a:ext cx="6928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Clean Code Principles</a:t>
            </a:r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297500" y="12854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Scout Rule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/>
              <a:t>DRY: Don’t Repeat Yourself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SOLID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Single-Responsibility Principle (SRP)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Open-Closed Principle (OCP)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Liskov </a:t>
            </a:r>
            <a:r>
              <a:rPr lang="en-GB">
                <a:solidFill>
                  <a:srgbClr val="FFFFFF"/>
                </a:solidFill>
              </a:rPr>
              <a:t>Substitution</a:t>
            </a:r>
            <a:r>
              <a:rPr lang="en-GB">
                <a:solidFill>
                  <a:srgbClr val="FFFFFF"/>
                </a:solidFill>
              </a:rPr>
              <a:t> Principle (LSP)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Interface </a:t>
            </a:r>
            <a:r>
              <a:rPr lang="en-GB">
                <a:solidFill>
                  <a:srgbClr val="FFFFFF"/>
                </a:solidFill>
              </a:rPr>
              <a:t>Segregation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/>
              <a:t>Principle (ISP)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Dependency Inversion Principle (DIP)</a:t>
            </a:r>
            <a:endParaRPr/>
          </a:p>
        </p:txBody>
      </p:sp>
      <p:pic>
        <p:nvPicPr>
          <p:cNvPr descr="offset_comp_267026.jpg" id="279" name="Google Shape;279;p25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80" name="Google Shape;280;p25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81" name="Google Shape;281;p25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82" name="Google Shape;282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